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5" r:id="rId13"/>
    <p:sldId id="266" r:id="rId14"/>
    <p:sldId id="268" r:id="rId15"/>
    <p:sldId id="267" r:id="rId16"/>
    <p:sldId id="269" r:id="rId17"/>
    <p:sldId id="303" r:id="rId18"/>
    <p:sldId id="304" r:id="rId19"/>
    <p:sldId id="270" r:id="rId20"/>
    <p:sldId id="271" r:id="rId21"/>
    <p:sldId id="272" r:id="rId22"/>
    <p:sldId id="273" r:id="rId23"/>
    <p:sldId id="274" r:id="rId24"/>
    <p:sldId id="279" r:id="rId25"/>
    <p:sldId id="307" r:id="rId26"/>
    <p:sldId id="280" r:id="rId27"/>
    <p:sldId id="281" r:id="rId28"/>
    <p:sldId id="306" r:id="rId29"/>
    <p:sldId id="282" r:id="rId30"/>
    <p:sldId id="308" r:id="rId31"/>
    <p:sldId id="283" r:id="rId32"/>
    <p:sldId id="275" r:id="rId33"/>
    <p:sldId id="276" r:id="rId34"/>
    <p:sldId id="302" r:id="rId35"/>
    <p:sldId id="277" r:id="rId36"/>
    <p:sldId id="286" r:id="rId37"/>
    <p:sldId id="290" r:id="rId38"/>
    <p:sldId id="288" r:id="rId39"/>
    <p:sldId id="291" r:id="rId40"/>
    <p:sldId id="305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12" r:id="rId50"/>
    <p:sldId id="300" r:id="rId51"/>
    <p:sldId id="313" r:id="rId52"/>
    <p:sldId id="299" r:id="rId53"/>
    <p:sldId id="31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1"/>
    <p:restoredTop sz="94649"/>
  </p:normalViewPr>
  <p:slideViewPr>
    <p:cSldViewPr snapToGrid="0" snapToObjects="1">
      <p:cViewPr varScale="1">
        <p:scale>
          <a:sx n="135" d="100"/>
          <a:sy n="135" d="100"/>
        </p:scale>
        <p:origin x="11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EADFB-914D-5D4F-BF12-6D5510D2A1D7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D4A9-07E7-904F-8E79-961CFA782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3: Virtualization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 server in a predetermined order</a:t>
            </a:r>
          </a:p>
          <a:p>
            <a:pPr lvl="2"/>
            <a:r>
              <a:rPr lang="en-US" dirty="0"/>
              <a:t>Can also be accomplished with DNS settings and is sometimes referred to as </a:t>
            </a:r>
            <a:r>
              <a:rPr lang="en-US" i="1" dirty="0"/>
              <a:t>spray-and-pray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Least load</a:t>
            </a:r>
            <a:r>
              <a:rPr lang="en-US" dirty="0"/>
              <a:t>: Load balancer monitors load of each server and sends requests to least loaded system</a:t>
            </a:r>
          </a:p>
          <a:p>
            <a:pPr lvl="2"/>
            <a:r>
              <a:rPr lang="en-US" dirty="0"/>
              <a:t>Problem? What if least loaded system is actually a new system added to the server fleet.</a:t>
            </a:r>
          </a:p>
          <a:p>
            <a:pPr lvl="2"/>
            <a:r>
              <a:rPr lang="en-US" dirty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Solution = </a:t>
            </a:r>
            <a:r>
              <a:rPr lang="en-US" b="1" dirty="0"/>
              <a:t>slow start.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Weighted round robin</a:t>
            </a:r>
            <a:r>
              <a:rPr lang="en-US" dirty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/>
              <a:t>Maybe some servers are more powerful than others.</a:t>
            </a:r>
          </a:p>
          <a:p>
            <a:pPr lvl="2"/>
            <a:r>
              <a:rPr lang="en-US" dirty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 proxy service takes an incoming request and may query multiple backend systems to create an aggregate response.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Response impacted by </a:t>
            </a:r>
            <a:br>
              <a:rPr lang="en-US" dirty="0"/>
            </a:br>
            <a:r>
              <a:rPr lang="en-US" dirty="0"/>
              <a:t>highest latency response.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server tree distributes processing using a tree (child-parent) structure.</a:t>
            </a:r>
          </a:p>
          <a:p>
            <a:endParaRPr lang="en-US" dirty="0"/>
          </a:p>
          <a:p>
            <a:r>
              <a:rPr lang="en-US" dirty="0"/>
              <a:t>Commonly used by distributed databases.</a:t>
            </a:r>
          </a:p>
          <a:p>
            <a:pPr lvl="1"/>
            <a:endParaRPr lang="en-US" dirty="0"/>
          </a:p>
          <a:p>
            <a:r>
              <a:rPr lang="en-US" dirty="0"/>
              <a:t>Found in services like Active Directory and DNS.</a:t>
            </a:r>
          </a:p>
          <a:p>
            <a:pPr lvl="1"/>
            <a:endParaRPr lang="en-US" dirty="0"/>
          </a:p>
          <a:p>
            <a:r>
              <a:rPr lang="en-US" dirty="0"/>
              <a:t>Main benefit is parallelization</a:t>
            </a:r>
            <a:br>
              <a:rPr lang="en-US" dirty="0"/>
            </a:br>
            <a:r>
              <a:rPr lang="en-US" dirty="0"/>
              <a:t> and reduced request latency.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distributed state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State </a:t>
            </a:r>
            <a:r>
              <a:rPr lang="en-US" dirty="0"/>
              <a:t>refers to data that an application needs to </a:t>
            </a:r>
            <a:r>
              <a:rPr lang="en-US" b="1" dirty="0"/>
              <a:t>persist</a:t>
            </a:r>
            <a:r>
              <a:rPr lang="en-US" dirty="0"/>
              <a:t> (store) for a long duration.</a:t>
            </a:r>
          </a:p>
          <a:p>
            <a:endParaRPr lang="en-US" dirty="0"/>
          </a:p>
          <a:p>
            <a:r>
              <a:rPr lang="en-US" dirty="0"/>
              <a:t>Large distributed systems need to persist data.</a:t>
            </a:r>
          </a:p>
          <a:p>
            <a:pPr lvl="1"/>
            <a:r>
              <a:rPr lang="en-US" dirty="0"/>
              <a:t>A single database server will eventually run out of processing power, memory, or storage.</a:t>
            </a:r>
          </a:p>
          <a:p>
            <a:pPr lvl="2"/>
            <a:r>
              <a:rPr lang="en-US" dirty="0"/>
              <a:t>Facebook can’t store all their data on a single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store data on multiple database servers.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data across multiple database servers?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CAP Principle describes a fundamental limitation associated with distributed databases.</a:t>
            </a:r>
          </a:p>
          <a:p>
            <a:endParaRPr lang="en-US" dirty="0"/>
          </a:p>
          <a:p>
            <a:r>
              <a:rPr lang="en-US" dirty="0"/>
              <a:t>Presented by Eric Brewer in 1999.</a:t>
            </a:r>
          </a:p>
          <a:p>
            <a:endParaRPr lang="en-US" dirty="0"/>
          </a:p>
          <a:p>
            <a:r>
              <a:rPr lang="en-US" b="1" dirty="0"/>
              <a:t>It is not possible to build a </a:t>
            </a:r>
            <a:br>
              <a:rPr lang="en-US" b="1" dirty="0"/>
            </a:br>
            <a:r>
              <a:rPr lang="en-US" b="1" dirty="0"/>
              <a:t>distributed system that guarantees</a:t>
            </a:r>
            <a:br>
              <a:rPr lang="en-US" b="1" dirty="0"/>
            </a:br>
            <a:r>
              <a:rPr lang="en-US" b="1" dirty="0"/>
              <a:t>consistency, availability, and </a:t>
            </a:r>
            <a:br>
              <a:rPr lang="en-US" b="1" dirty="0"/>
            </a:br>
            <a:r>
              <a:rPr lang="en-US" b="1" dirty="0"/>
              <a:t>partition tolerance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only pick</a:t>
            </a:r>
          </a:p>
          <a:p>
            <a:pPr marL="0" indent="0">
              <a:buNone/>
            </a:pPr>
            <a:r>
              <a:rPr lang="en-US" dirty="0"/>
              <a:t>	2 of the 3!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infrastructure </a:t>
            </a:r>
          </a:p>
          <a:p>
            <a:r>
              <a:rPr lang="en-US" dirty="0"/>
              <a:t>Virtualization</a:t>
            </a:r>
          </a:p>
          <a:p>
            <a:r>
              <a:rPr lang="en-US" dirty="0" err="1"/>
              <a:t>Virtualbox</a:t>
            </a:r>
            <a:r>
              <a:rPr lang="en-US" dirty="0"/>
              <a:t> &amp; 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Consistency</a:t>
            </a:r>
            <a:endParaRPr lang="en-US" dirty="0"/>
          </a:p>
          <a:p>
            <a:pPr lvl="1"/>
            <a:r>
              <a:rPr lang="en-US" dirty="0"/>
              <a:t>All nodes present the same data at the same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consistency options:</a:t>
            </a:r>
          </a:p>
          <a:p>
            <a:pPr lvl="2"/>
            <a:r>
              <a:rPr lang="en-US" dirty="0"/>
              <a:t>Application waits until all server nodes are updated (slow – </a:t>
            </a:r>
            <a:r>
              <a:rPr lang="en-US" b="1" dirty="0"/>
              <a:t>strong consistency</a:t>
            </a:r>
            <a:r>
              <a:rPr lang="en-US" dirty="0"/>
              <a:t>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Application reads data from an available server knowing data might be outdated (fast – </a:t>
            </a:r>
            <a:r>
              <a:rPr lang="en-US" b="1" dirty="0"/>
              <a:t>eventual consistency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Apps where transactions are </a:t>
            </a:r>
            <a:br>
              <a:rPr lang="en-US" dirty="0"/>
            </a:br>
            <a:r>
              <a:rPr lang="en-US" dirty="0"/>
              <a:t>significant, like banks, need strong </a:t>
            </a:r>
            <a:br>
              <a:rPr lang="en-US" dirty="0"/>
            </a:br>
            <a:r>
              <a:rPr lang="en-US" dirty="0"/>
              <a:t>consistency.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Apps where access speed is more </a:t>
            </a:r>
            <a:br>
              <a:rPr lang="en-US" dirty="0"/>
            </a:br>
            <a:r>
              <a:rPr lang="en-US" dirty="0"/>
              <a:t>important than data consistency, like </a:t>
            </a:r>
            <a:br>
              <a:rPr lang="en-US" dirty="0"/>
            </a:br>
            <a:r>
              <a:rPr lang="en-US" dirty="0"/>
              <a:t>social media, leverage eventual </a:t>
            </a:r>
            <a:br>
              <a:rPr lang="en-US" dirty="0"/>
            </a:br>
            <a:r>
              <a:rPr lang="en-US" dirty="0"/>
              <a:t>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Availability</a:t>
            </a:r>
          </a:p>
          <a:p>
            <a:pPr lvl="1"/>
            <a:r>
              <a:rPr lang="en-US" dirty="0"/>
              <a:t>Means that applications are able to access the correct data and the service is fully functional.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spread and replicate data on multiple servers to guarantee availability.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an application on a </a:t>
            </a:r>
            <a:br>
              <a:rPr lang="en-US" dirty="0"/>
            </a:br>
            <a:r>
              <a:rPr lang="en-US" dirty="0"/>
              <a:t>single server be available? </a:t>
            </a:r>
            <a:br>
              <a:rPr lang="en-US" dirty="0"/>
            </a:br>
            <a:r>
              <a:rPr lang="en-US" dirty="0"/>
              <a:t>Sure, but a single server </a:t>
            </a:r>
            <a:br>
              <a:rPr lang="en-US" dirty="0"/>
            </a:br>
            <a:r>
              <a:rPr lang="en-US" dirty="0"/>
              <a:t>isn’t a distributed </a:t>
            </a:r>
            <a:br>
              <a:rPr lang="en-US" dirty="0"/>
            </a:br>
            <a:r>
              <a:rPr lang="en-US" dirty="0"/>
              <a:t>architecture.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Partition tolerance</a:t>
            </a:r>
          </a:p>
          <a:p>
            <a:pPr lvl="1"/>
            <a:r>
              <a:rPr lang="en-US" dirty="0"/>
              <a:t>The system continues to operate despite the failure of part of the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Classic failure scenario: </a:t>
            </a:r>
            <a:br>
              <a:rPr lang="en-US" dirty="0"/>
            </a:br>
            <a:r>
              <a:rPr lang="en-US" dirty="0"/>
              <a:t>network link is severed </a:t>
            </a:r>
            <a:br>
              <a:rPr lang="en-US" dirty="0"/>
            </a:br>
            <a:r>
              <a:rPr lang="en-US" dirty="0"/>
              <a:t>between two sets of servers </a:t>
            </a:r>
            <a:br>
              <a:rPr lang="en-US" dirty="0"/>
            </a:br>
            <a:r>
              <a:rPr lang="en-US" dirty="0"/>
              <a:t>in a fleet of servers, creating </a:t>
            </a:r>
            <a:br>
              <a:rPr lang="en-US" dirty="0"/>
            </a:br>
            <a:r>
              <a:rPr lang="en-US" dirty="0"/>
              <a:t>a partition (split-brain </a:t>
            </a:r>
            <a:br>
              <a:rPr lang="en-US" dirty="0"/>
            </a:br>
            <a:r>
              <a:rPr lang="en-US" dirty="0"/>
              <a:t>scenario).</a:t>
            </a:r>
          </a:p>
          <a:p>
            <a:pPr lvl="2"/>
            <a:r>
              <a:rPr lang="en-US" dirty="0"/>
              <a:t>Can’t maintain consistency </a:t>
            </a:r>
            <a:br>
              <a:rPr lang="en-US" dirty="0"/>
            </a:br>
            <a:r>
              <a:rPr lang="en-US" dirty="0"/>
              <a:t>because writes to one group of </a:t>
            </a:r>
            <a:br>
              <a:rPr lang="en-US" dirty="0"/>
            </a:br>
            <a:r>
              <a:rPr lang="en-US" dirty="0"/>
              <a:t>servers cannot be communicated</a:t>
            </a:r>
            <a:br>
              <a:rPr lang="en-US" dirty="0"/>
            </a:br>
            <a:r>
              <a:rPr lang="en-US" dirty="0"/>
              <a:t>to the other group.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62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Q: Why is understanding CAP important?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A: Because it informs our design decisions when persisting data in distributed infrastructure.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9" y="3388469"/>
            <a:ext cx="5339054" cy="29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Key/value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Key/value</a:t>
            </a:r>
          </a:p>
          <a:p>
            <a:pPr lvl="1"/>
            <a:r>
              <a:rPr lang="en-US" dirty="0"/>
              <a:t>Store a key/value 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a key and get a value returned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hashing algorithm &amp; easy to shard.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way to store web user sessions</a:t>
            </a:r>
          </a:p>
          <a:p>
            <a:pPr lvl="2"/>
            <a:r>
              <a:rPr lang="en-US" dirty="0"/>
              <a:t>Key = </a:t>
            </a:r>
            <a:r>
              <a:rPr lang="en-US" dirty="0" err="1"/>
              <a:t>sessionId</a:t>
            </a:r>
            <a:endParaRPr lang="en-US" dirty="0"/>
          </a:p>
          <a:p>
            <a:pPr lvl="2"/>
            <a:r>
              <a:rPr lang="en-US" dirty="0"/>
              <a:t>Value = serialized session object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Consul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Columnar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Columnar</a:t>
            </a:r>
          </a:p>
          <a:p>
            <a:pPr lvl="1"/>
            <a:r>
              <a:rPr lang="en-US" dirty="0"/>
              <a:t>Imagine pivoting a traditional database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 columns instead of storing columns in sequential disk pages.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Offers super-fast aggregate operations due to less page lookups.</a:t>
            </a:r>
          </a:p>
          <a:p>
            <a:pPr lvl="2"/>
            <a:r>
              <a:rPr lang="en-US" dirty="0"/>
              <a:t>What’s the total profit across all products in the company?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Hbase</a:t>
            </a:r>
            <a:r>
              <a:rPr lang="en-US" dirty="0"/>
              <a:t>, AWS Redshift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Document</a:t>
            </a:r>
          </a:p>
          <a:p>
            <a:pPr lvl="1"/>
            <a:r>
              <a:rPr lang="en-US" dirty="0"/>
              <a:t>Store documents instead of individual atomic records.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document is stored in the form of </a:t>
            </a:r>
            <a:r>
              <a:rPr lang="en-US" dirty="0" err="1"/>
              <a:t>Javascript</a:t>
            </a:r>
            <a:r>
              <a:rPr lang="en-US" dirty="0"/>
              <a:t> Object Notation (JSON).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hierarchical and embedded data structures.</a:t>
            </a:r>
          </a:p>
          <a:p>
            <a:pPr lvl="2"/>
            <a:r>
              <a:rPr lang="en-US" dirty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called schema-less databases (but that’s not necessarily true).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MongoDB, AWS </a:t>
            </a:r>
            <a:r>
              <a:rPr lang="en-US" dirty="0" err="1"/>
              <a:t>DynamoDB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computing architecture where software components are running on multiple systems.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r>
              <a:rPr lang="en-US" dirty="0"/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Graph</a:t>
            </a:r>
          </a:p>
          <a:p>
            <a:pPr lvl="1"/>
            <a:r>
              <a:rPr lang="en-US" dirty="0"/>
              <a:t>Stores data in nodes and edges of a graph</a:t>
            </a:r>
          </a:p>
          <a:p>
            <a:pPr lvl="1"/>
            <a:r>
              <a:rPr lang="en-US" dirty="0"/>
              <a:t>Able to easily store and maintain complex relationships (social media)</a:t>
            </a:r>
          </a:p>
          <a:p>
            <a:pPr lvl="1"/>
            <a:r>
              <a:rPr lang="en-US" dirty="0"/>
              <a:t>Example Neo4j</a:t>
            </a:r>
          </a:p>
          <a:p>
            <a:pPr lvl="1"/>
            <a:endParaRPr lang="en-US" dirty="0"/>
          </a:p>
          <a:p>
            <a:r>
              <a:rPr lang="en-US" dirty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/>
              <a:t>We’ll look at application components like message buses which help to reduce coupling later in the semester.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probably only need one computing device if you are the only one using a software app.</a:t>
            </a:r>
          </a:p>
          <a:p>
            <a:endParaRPr lang="en-US" dirty="0"/>
          </a:p>
          <a:p>
            <a:pPr lvl="1"/>
            <a:r>
              <a:rPr lang="en-US" dirty="0"/>
              <a:t>Mobile phone, laptop, tablet, etc.</a:t>
            </a:r>
          </a:p>
          <a:p>
            <a:pPr lvl="1"/>
            <a:endParaRPr lang="en-US" dirty="0"/>
          </a:p>
          <a:p>
            <a:r>
              <a:rPr lang="en-US" dirty="0"/>
              <a:t>What if your software needs to support hundreds, thousands, or millions of users?</a:t>
            </a:r>
          </a:p>
          <a:p>
            <a:endParaRPr lang="en-US" dirty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can’t buy a server big enough to support all your users.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single system provides no redundancy if it fails.</a:t>
            </a:r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 1 vs. Type 2</a:t>
            </a:r>
          </a:p>
          <a:p>
            <a:pPr lvl="2"/>
            <a:r>
              <a:rPr lang="en-US" dirty="0"/>
              <a:t>Type 1 provides higher performance &amp; security.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Full virtualization vs. Para-virtualization</a:t>
            </a:r>
          </a:p>
          <a:p>
            <a:pPr lvl="2"/>
            <a:r>
              <a:rPr lang="en-US" b="1" dirty="0"/>
              <a:t>Full virtualization </a:t>
            </a:r>
            <a:r>
              <a:rPr lang="en-US" dirty="0"/>
              <a:t>= guest operating systems are not “aware” that they are being virtualized.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Para-virtualization</a:t>
            </a:r>
            <a:r>
              <a:rPr lang="en-US" dirty="0"/>
              <a:t> = guest operating system are “aware” of virtualization and have special kernel modifications.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forms of virtualized infrastructure:</a:t>
            </a:r>
          </a:p>
          <a:p>
            <a:pPr lvl="1"/>
            <a:r>
              <a:rPr lang="en-US" dirty="0"/>
              <a:t>Virtual Desktop Infrastructure (VDI)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/>
              <a:t>Software Defined Networking (SDN)</a:t>
            </a:r>
          </a:p>
          <a:p>
            <a:pPr lvl="2"/>
            <a:r>
              <a:rPr lang="en-US" dirty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Hypervisor for x86 systems originally </a:t>
            </a:r>
            <a:br>
              <a:rPr lang="en-US" dirty="0"/>
            </a:br>
            <a:r>
              <a:rPr lang="en-US" dirty="0"/>
              <a:t>developed by </a:t>
            </a:r>
            <a:r>
              <a:rPr lang="en-US" dirty="0" err="1"/>
              <a:t>Innotek</a:t>
            </a:r>
            <a:r>
              <a:rPr lang="en-US" dirty="0"/>
              <a:t>, acquired by </a:t>
            </a:r>
            <a:br>
              <a:rPr lang="en-US" dirty="0"/>
            </a:br>
            <a:r>
              <a:rPr lang="en-US" dirty="0"/>
              <a:t>Sun, acquired by Oracle.</a:t>
            </a:r>
          </a:p>
          <a:p>
            <a:endParaRPr lang="en-US" dirty="0"/>
          </a:p>
          <a:p>
            <a:r>
              <a:rPr lang="en-US" dirty="0"/>
              <a:t>Core package is open source, extensions are licensed by Oracle for personal/educational use.</a:t>
            </a:r>
          </a:p>
          <a:p>
            <a:endParaRPr lang="en-US" dirty="0"/>
          </a:p>
          <a:p>
            <a:r>
              <a:rPr lang="en-US" dirty="0"/>
              <a:t>Not quite as fast as some commercial offerings but fast enough for most development.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7016287" y="35152"/>
            <a:ext cx="1862659" cy="19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Box Demo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Linux virtual machine.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Xubuntu</a:t>
            </a:r>
            <a:r>
              <a:rPr lang="en-US" dirty="0"/>
              <a:t> disk image to virtual optical drive.</a:t>
            </a:r>
          </a:p>
          <a:p>
            <a:endParaRPr lang="en-US" dirty="0"/>
          </a:p>
          <a:p>
            <a:r>
              <a:rPr lang="en-US" dirty="0"/>
              <a:t>Power on new VM.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Creating virtual machines is time-consuming, repetitive, and mistake prone.</a:t>
            </a:r>
          </a:p>
          <a:p>
            <a:pPr lvl="1"/>
            <a:r>
              <a:rPr lang="en-US" dirty="0"/>
              <a:t>Imagine needing to stand up dozens or hundreds of test environments a day.</a:t>
            </a:r>
          </a:p>
          <a:p>
            <a:endParaRPr lang="en-US" dirty="0"/>
          </a:p>
          <a:p>
            <a:r>
              <a:rPr lang="en-US" dirty="0"/>
              <a:t>Sharing virtual machines is kind of a pain.</a:t>
            </a:r>
          </a:p>
          <a:p>
            <a:pPr lvl="1"/>
            <a:r>
              <a:rPr lang="en-US" dirty="0"/>
              <a:t>Traditionally, you would create machine images and store image versions in a repository.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we could just share the description of a VM without having to share the actual image?</a:t>
            </a:r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using infrastructure as code practices.</a:t>
            </a:r>
          </a:p>
          <a:p>
            <a:pPr lvl="1"/>
            <a:r>
              <a:rPr lang="en-US" dirty="0"/>
              <a:t>Started by Mitchell </a:t>
            </a:r>
            <a:r>
              <a:rPr lang="en-US" dirty="0" err="1"/>
              <a:t>Hishimoto</a:t>
            </a:r>
            <a:r>
              <a:rPr lang="en-US" dirty="0"/>
              <a:t> in 2010 as a personal project.</a:t>
            </a:r>
          </a:p>
          <a:p>
            <a:pPr lvl="2"/>
            <a:r>
              <a:rPr lang="en-US" dirty="0" err="1"/>
              <a:t>HashiCorp</a:t>
            </a:r>
            <a:r>
              <a:rPr lang="en-US" dirty="0"/>
              <a:t> founded in 2012 for commercial support.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a user to programmatically launch virtual machines using a definition file (</a:t>
            </a:r>
            <a:r>
              <a:rPr lang="en-US" dirty="0" err="1"/>
              <a:t>Vagrantfile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Launch one or many VMs on </a:t>
            </a:r>
            <a:r>
              <a:rPr lang="en-US" dirty="0" err="1"/>
              <a:t>VirtualBox</a:t>
            </a:r>
            <a:r>
              <a:rPr lang="en-US" dirty="0"/>
              <a:t>, VMWare, Hyper-V, Docker and AWS.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Share complete virtual machines with a simple </a:t>
            </a:r>
            <a:r>
              <a:rPr lang="en-US" dirty="0" err="1"/>
              <a:t>Vagrantfile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/>
              <a:t>Create a new </a:t>
            </a:r>
            <a:r>
              <a:rPr lang="en-US" dirty="0" err="1"/>
              <a:t>Vagrantfile</a:t>
            </a:r>
            <a:r>
              <a:rPr lang="en-US" dirty="0"/>
              <a:t> and working directory.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/>
              <a:t>Launch a new VM using the </a:t>
            </a:r>
            <a:r>
              <a:rPr lang="en-US" dirty="0" err="1"/>
              <a:t>Vagrantfile</a:t>
            </a:r>
            <a:r>
              <a:rPr lang="en-US" dirty="0"/>
              <a:t> configuration.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Create an </a:t>
            </a:r>
            <a:r>
              <a:rPr lang="en-US" dirty="0" err="1"/>
              <a:t>ssh</a:t>
            </a:r>
            <a:r>
              <a:rPr lang="en-US" dirty="0"/>
              <a:t> connection to the VM.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/>
              <a:t>Remove the VM.</a:t>
            </a:r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Demo #1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new </a:t>
            </a:r>
            <a:r>
              <a:rPr lang="en-US" dirty="0" err="1"/>
              <a:t>ubuntu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/trusty64</a:t>
            </a:r>
          </a:p>
          <a:p>
            <a:endParaRPr lang="en-US" dirty="0"/>
          </a:p>
          <a:p>
            <a:r>
              <a:rPr lang="en-US" dirty="0"/>
              <a:t>Review </a:t>
            </a:r>
            <a:r>
              <a:rPr lang="en-US" dirty="0" err="1"/>
              <a:t>Vagrantfile</a:t>
            </a:r>
            <a:r>
              <a:rPr lang="en-US" dirty="0"/>
              <a:t> configuration options.</a:t>
            </a:r>
          </a:p>
          <a:p>
            <a:endParaRPr lang="en-US" dirty="0"/>
          </a:p>
          <a:p>
            <a:r>
              <a:rPr lang="en-US" dirty="0"/>
              <a:t>Launch the new VM:</a:t>
            </a:r>
          </a:p>
          <a:p>
            <a:pPr lvl="1"/>
            <a:r>
              <a:rPr lang="en-US" dirty="0"/>
              <a:t>$ vagrant up</a:t>
            </a:r>
          </a:p>
          <a:p>
            <a:endParaRPr lang="en-US" dirty="0"/>
          </a:p>
          <a:p>
            <a:r>
              <a:rPr lang="en-US" dirty="0"/>
              <a:t>Review the VM </a:t>
            </a:r>
            <a:r>
              <a:rPr lang="en-US" dirty="0" err="1"/>
              <a:t>ssh</a:t>
            </a:r>
            <a:r>
              <a:rPr lang="en-US" dirty="0"/>
              <a:t> configuration: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ssh-config</a:t>
            </a:r>
            <a:endParaRPr lang="en-US" dirty="0"/>
          </a:p>
          <a:p>
            <a:endParaRPr lang="en-US" dirty="0"/>
          </a:p>
          <a:p>
            <a:r>
              <a:rPr lang="en-US" dirty="0"/>
              <a:t>SSH into the new VM: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ssh</a:t>
            </a:r>
            <a:endParaRPr lang="en-US" dirty="0"/>
          </a:p>
          <a:p>
            <a:endParaRPr lang="en-US" dirty="0"/>
          </a:p>
          <a:p>
            <a:r>
              <a:rPr lang="en-US" dirty="0"/>
              <a:t>Review the default shared directory:</a:t>
            </a:r>
          </a:p>
          <a:p>
            <a:pPr lvl="1"/>
            <a:r>
              <a:rPr lang="en-US" dirty="0"/>
              <a:t>$ cd /vagrant</a:t>
            </a:r>
          </a:p>
          <a:p>
            <a:pPr lvl="1"/>
            <a:r>
              <a:rPr lang="en-US" dirty="0"/>
              <a:t>$ touch foo</a:t>
            </a:r>
          </a:p>
          <a:p>
            <a:endParaRPr lang="en-US" dirty="0"/>
          </a:p>
          <a:p>
            <a:r>
              <a:rPr lang="en-US" dirty="0"/>
              <a:t>Delete the VM:</a:t>
            </a:r>
          </a:p>
          <a:p>
            <a:pPr lvl="1"/>
            <a:r>
              <a:rPr lang="en-US" dirty="0"/>
              <a:t>$ vagrant destroy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Demo #2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Review provisioning</a:t>
            </a:r>
            <a:br>
              <a:rPr lang="en-US" dirty="0"/>
            </a:br>
            <a:r>
              <a:rPr lang="en-US" dirty="0" err="1"/>
              <a:t>Vagrantfile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the </a:t>
            </a:r>
            <a:r>
              <a:rPr lang="en-US" dirty="0" err="1"/>
              <a:t>vm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$ vagrant up</a:t>
            </a:r>
          </a:p>
          <a:p>
            <a:endParaRPr lang="en-US" dirty="0"/>
          </a:p>
          <a:p>
            <a:r>
              <a:rPr lang="en-US" dirty="0"/>
              <a:t>Watch provisioning process.</a:t>
            </a:r>
          </a:p>
          <a:p>
            <a:endParaRPr lang="en-US" dirty="0"/>
          </a:p>
          <a:p>
            <a:r>
              <a:rPr lang="en-US" dirty="0"/>
              <a:t>View webserver running on </a:t>
            </a:r>
            <a:r>
              <a:rPr lang="en-US" dirty="0" err="1"/>
              <a:t>vm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http://localhost:8081</a:t>
            </a:r>
          </a:p>
          <a:p>
            <a:endParaRPr lang="en-US" dirty="0"/>
          </a:p>
          <a:p>
            <a:r>
              <a:rPr lang="en-US" dirty="0"/>
              <a:t>Remove the virtual machine:</a:t>
            </a:r>
          </a:p>
          <a:p>
            <a:pPr lvl="1"/>
            <a:r>
              <a:rPr lang="en-US" dirty="0"/>
              <a:t>$ vagrant destroy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Shell Scripting</a:t>
            </a:r>
          </a:p>
          <a:p>
            <a:endParaRPr lang="en-US" dirty="0"/>
          </a:p>
          <a:p>
            <a:r>
              <a:rPr lang="en-US" dirty="0"/>
              <a:t>Read Ov</a:t>
            </a:r>
            <a:r>
              <a:rPr lang="en-US" i="1" dirty="0"/>
              <a:t>erview of Amazon Web Services </a:t>
            </a:r>
            <a:r>
              <a:rPr lang="en-US" dirty="0"/>
              <a:t>(April 2017)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webserver vs. many small webservers.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7156"/>
              </p:ext>
            </p:extLst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Building a distributed infrastructure architecture is fundamentally different.</a:t>
            </a:r>
          </a:p>
          <a:p>
            <a:endParaRPr lang="en-US" dirty="0"/>
          </a:p>
          <a:p>
            <a:pPr lvl="1"/>
            <a:r>
              <a:rPr lang="en-US" dirty="0"/>
              <a:t>May need to support thousands or millions of users.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route user requests to the appropriate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distribute and partition data across many systems.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Deliver </a:t>
            </a:r>
            <a:r>
              <a:rPr lang="en-US" b="1" dirty="0"/>
              <a:t>fault tolerance </a:t>
            </a:r>
            <a:r>
              <a:rPr lang="en-US" dirty="0"/>
              <a:t>using software rather than hardware.</a:t>
            </a:r>
          </a:p>
          <a:p>
            <a:r>
              <a:rPr lang="en-US" dirty="0"/>
              <a:t>	</a:t>
            </a:r>
          </a:p>
          <a:p>
            <a:pPr lvl="1"/>
            <a:r>
              <a:rPr lang="en-US" dirty="0"/>
              <a:t>Fault tolerance means that a service isn’t disrupted by infrastructure failures.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 servers were designed to be very fault tolerant.</a:t>
            </a:r>
          </a:p>
          <a:p>
            <a:pPr lvl="2"/>
            <a:r>
              <a:rPr lang="en-US" dirty="0"/>
              <a:t>Multiple power supplies, network adapters, RAID storage,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Distributed applications leverage multiple cheap servers each of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Software is smarter than hardware.</a:t>
            </a:r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11753</TotalTime>
  <Words>2197</Words>
  <Application>Microsoft Macintosh PowerPoint</Application>
  <PresentationFormat>On-screen Show (4:3)</PresentationFormat>
  <Paragraphs>448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Office Theme</vt:lpstr>
      <vt:lpstr>DevOps &amp; Cloud Infrastructure SEIS 665 Week 3: Virtualization</vt:lpstr>
      <vt:lpstr>Agenda</vt:lpstr>
      <vt:lpstr>What is distributed infrastructure?</vt:lpstr>
      <vt:lpstr>Why do we need it?</vt:lpstr>
      <vt:lpstr>How do we scale our platform to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Server Tree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Demo</vt:lpstr>
      <vt:lpstr>Virtual machine challenges</vt:lpstr>
      <vt:lpstr>Vagrant</vt:lpstr>
      <vt:lpstr>Vagrant architecture</vt:lpstr>
      <vt:lpstr>Vagrant Commands</vt:lpstr>
      <vt:lpstr>Vagrant Demo #1</vt:lpstr>
      <vt:lpstr>Vagrant Demo #2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203</cp:revision>
  <dcterms:created xsi:type="dcterms:W3CDTF">2016-03-22T19:47:34Z</dcterms:created>
  <dcterms:modified xsi:type="dcterms:W3CDTF">2018-02-05T19:18:30Z</dcterms:modified>
</cp:coreProperties>
</file>